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7562850" cy="5330825"/>
  <p:notesSz cx="5330825" cy="75628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61" d="100"/>
          <a:sy n="161" d="100"/>
        </p:scale>
        <p:origin x="9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46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562088" cy="1508760"/>
          </a:xfrm>
          <a:prstGeom prst="rect">
            <a:avLst/>
          </a:prstGeom>
          <a:solidFill>
            <a:srgbClr val="F39203"/>
          </a:solidFill>
          <a:ln w="12700">
            <a:solidFill>
              <a:srgbClr val="F39203"/>
            </a:solidFill>
            <a:prstDash val="solid"/>
          </a:ln>
        </p:spPr>
        <p:txBody>
          <a:bodyPr/>
          <a:lstStyle/>
          <a:p>
            <a:endParaRPr lang="de-CH"/>
          </a:p>
        </p:txBody>
      </p:sp>
      <p:sp>
        <p:nvSpPr>
          <p:cNvPr id="3" name="Text 1"/>
          <p:cNvSpPr/>
          <p:nvPr/>
        </p:nvSpPr>
        <p:spPr>
          <a:xfrm>
            <a:off x="292608" y="109728"/>
            <a:ext cx="6976872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Visionär:in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292608" y="841248"/>
            <a:ext cx="697687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«Was wäre möglich, wenn es gut läuft?»</a:t>
            </a: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0" y="1508760"/>
            <a:ext cx="7562088" cy="2770632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de-CH"/>
          </a:p>
        </p:txBody>
      </p:sp>
      <p:sp>
        <p:nvSpPr>
          <p:cNvPr id="6" name="Text 4"/>
          <p:cNvSpPr/>
          <p:nvPr/>
        </p:nvSpPr>
        <p:spPr>
          <a:xfrm>
            <a:off x="292608" y="1691640"/>
            <a:ext cx="6976872" cy="24963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i="1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Die Visionär:in denkt in Möglichkeiten. Sie fragt nicht «Geht das?», sondern «Was wäre, wenn es gelingt?»</a:t>
            </a:r>
            <a:endParaRPr lang="en-US" sz="14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4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F3920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 verhalte ich mich in der Diskussion:</a:t>
            </a:r>
            <a:endParaRPr lang="en-US" sz="1400" dirty="0"/>
          </a:p>
          <a:p>
            <a:pPr marL="0" indent="0" algn="l">
              <a:buNone/>
            </a:pPr>
            <a:r>
              <a:rPr lang="en-US" sz="8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 Beschreibe ein konkretes Bild: «In drei Jahren könnte das bedeuten …»</a:t>
            </a:r>
            <a:endParaRPr lang="en-US" sz="1400" dirty="0"/>
          </a:p>
          <a:p>
            <a:pPr marL="0" indent="0" algn="l">
              <a:buNone/>
            </a:pPr>
            <a:r>
              <a:rPr lang="en-US" sz="7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 Stelle Chancen in den Vordergrund, ohne Risiken zu verschweigen</a:t>
            </a:r>
            <a:endParaRPr lang="en-US" sz="1400" dirty="0"/>
          </a:p>
          <a:p>
            <a:pPr marL="0" indent="0" algn="l">
              <a:buNone/>
            </a:pPr>
            <a:r>
              <a:rPr lang="en-US" sz="7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 Verbinde Erfahrungen aus dem Schulalltag mit dem, was KI ermöglicht</a:t>
            </a:r>
            <a:endParaRPr lang="en-US" sz="1400" dirty="0"/>
          </a:p>
          <a:p>
            <a:pPr marL="0" indent="0" algn="l">
              <a:buNone/>
            </a:pPr>
            <a:r>
              <a:rPr lang="en-US" sz="7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 Halte die Gruppe offen, wenn die Diskussion sich verengt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0" y="4279392"/>
            <a:ext cx="7562088" cy="1051560"/>
          </a:xfrm>
          <a:prstGeom prst="rect">
            <a:avLst/>
          </a:prstGeom>
          <a:solidFill>
            <a:srgbClr val="C6E1C6"/>
          </a:solidFill>
          <a:ln w="12700">
            <a:solidFill>
              <a:srgbClr val="C6E1C6"/>
            </a:solidFill>
            <a:prstDash val="solid"/>
          </a:ln>
        </p:spPr>
        <p:txBody>
          <a:bodyPr/>
          <a:lstStyle/>
          <a:p>
            <a:endParaRPr lang="de-CH"/>
          </a:p>
        </p:txBody>
      </p:sp>
      <p:sp>
        <p:nvSpPr>
          <p:cNvPr id="8" name="Shape 6"/>
          <p:cNvSpPr/>
          <p:nvPr/>
        </p:nvSpPr>
        <p:spPr>
          <a:xfrm>
            <a:off x="2520696" y="4443984"/>
            <a:ext cx="0" cy="722376"/>
          </a:xfrm>
          <a:prstGeom prst="line">
            <a:avLst/>
          </a:prstGeom>
          <a:noFill/>
          <a:ln w="19050">
            <a:solidFill>
              <a:srgbClr val="F39203"/>
            </a:solidFill>
            <a:prstDash val="solid"/>
          </a:ln>
        </p:spPr>
        <p:txBody>
          <a:bodyPr/>
          <a:lstStyle/>
          <a:p>
            <a:endParaRPr lang="de-CH"/>
          </a:p>
        </p:txBody>
      </p:sp>
      <p:sp>
        <p:nvSpPr>
          <p:cNvPr id="9" name="Shape 7"/>
          <p:cNvSpPr/>
          <p:nvPr/>
        </p:nvSpPr>
        <p:spPr>
          <a:xfrm>
            <a:off x="5041392" y="4443984"/>
            <a:ext cx="0" cy="722376"/>
          </a:xfrm>
          <a:prstGeom prst="line">
            <a:avLst/>
          </a:prstGeom>
          <a:noFill/>
          <a:ln w="19050">
            <a:solidFill>
              <a:srgbClr val="F39203"/>
            </a:solidFill>
            <a:prstDash val="solid"/>
          </a:ln>
        </p:spPr>
        <p:txBody>
          <a:bodyPr/>
          <a:lstStyle/>
          <a:p>
            <a:endParaRPr lang="de-CH"/>
          </a:p>
        </p:txBody>
      </p:sp>
      <p:sp>
        <p:nvSpPr>
          <p:cNvPr id="10" name="Text 8"/>
          <p:cNvSpPr/>
          <p:nvPr/>
        </p:nvSpPr>
        <p:spPr>
          <a:xfrm>
            <a:off x="128016" y="4407408"/>
            <a:ext cx="2264664" cy="795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3920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 1  ·  15 min</a:t>
            </a:r>
            <a:endParaRPr lang="en-US" sz="11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Still notieren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2648712" y="4407408"/>
            <a:ext cx="2264664" cy="795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3920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 2  ·  15 min</a:t>
            </a:r>
            <a:endParaRPr lang="en-US" sz="11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Vorstellen &amp; Austauschen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5169408" y="4407408"/>
            <a:ext cx="2264664" cy="795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3920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 3  ·  10 min</a:t>
            </a:r>
            <a:endParaRPr lang="en-US" sz="11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Konsens festhalten</a:t>
            </a:r>
            <a:endParaRPr lang="en-US" sz="11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4465BAA-5DC5-E0A1-4959-BBFC50001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751" y="119771"/>
            <a:ext cx="1076554" cy="12052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562088" cy="1508760"/>
          </a:xfrm>
          <a:prstGeom prst="rect">
            <a:avLst/>
          </a:prstGeom>
          <a:solidFill>
            <a:srgbClr val="2E75B6"/>
          </a:solidFill>
          <a:ln w="12700">
            <a:solidFill>
              <a:srgbClr val="2E75B6"/>
            </a:solidFill>
            <a:prstDash val="solid"/>
          </a:ln>
        </p:spPr>
        <p:txBody>
          <a:bodyPr/>
          <a:lstStyle/>
          <a:p>
            <a:endParaRPr lang="de-CH"/>
          </a:p>
        </p:txBody>
      </p:sp>
      <p:sp>
        <p:nvSpPr>
          <p:cNvPr id="3" name="Text 1"/>
          <p:cNvSpPr/>
          <p:nvPr/>
        </p:nvSpPr>
        <p:spPr>
          <a:xfrm>
            <a:off x="292608" y="109728"/>
            <a:ext cx="6976872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Skeptiker:in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292608" y="841248"/>
            <a:ext cx="697687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«Was bereitet mir Sorgen – und warum ist mir das wichtig?»</a:t>
            </a: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0" y="1508760"/>
            <a:ext cx="7562088" cy="2770632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de-CH"/>
          </a:p>
        </p:txBody>
      </p:sp>
      <p:sp>
        <p:nvSpPr>
          <p:cNvPr id="6" name="Text 4"/>
          <p:cNvSpPr/>
          <p:nvPr/>
        </p:nvSpPr>
        <p:spPr>
          <a:xfrm>
            <a:off x="292608" y="1691640"/>
            <a:ext cx="6976872" cy="24963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i="1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Die Skeptiker:in sichert Qualität. Kritische Fragen sind kein Widerstand – sie sind notwendig, damit tragfähige Entscheide entstehen.</a:t>
            </a:r>
            <a:endParaRPr lang="en-US" sz="14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4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2E75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 verhalte ich mich in der Diskussion:</a:t>
            </a:r>
            <a:endParaRPr lang="en-US" sz="1400" dirty="0"/>
          </a:p>
          <a:p>
            <a:pPr marL="0" indent="0" algn="l">
              <a:buNone/>
            </a:pPr>
            <a:r>
              <a:rPr lang="en-US" sz="8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 Benenne konkrete Bedenken: «Was mich besorgt, ist …»</a:t>
            </a:r>
            <a:endParaRPr lang="en-US" sz="1400" dirty="0"/>
          </a:p>
          <a:p>
            <a:pPr marL="0" indent="0" algn="l">
              <a:buNone/>
            </a:pPr>
            <a:r>
              <a:rPr lang="en-US" sz="7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 Frage nach: «Worauf stützt sich diese Einschätzung?»</a:t>
            </a:r>
            <a:endParaRPr lang="en-US" sz="1400" dirty="0"/>
          </a:p>
          <a:p>
            <a:pPr marL="0" indent="0" algn="l">
              <a:buNone/>
            </a:pPr>
            <a:r>
              <a:rPr lang="en-US" sz="7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 Unterscheide zwischen kurzfristigen Problemen und grundsätzlichen Risiken</a:t>
            </a:r>
            <a:endParaRPr lang="en-US" sz="1400" dirty="0"/>
          </a:p>
          <a:p>
            <a:pPr marL="0" indent="0" algn="l">
              <a:buNone/>
            </a:pPr>
            <a:r>
              <a:rPr lang="en-US" sz="7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 Bleibe bei der Sache – nicht bei Personen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0" y="4279392"/>
            <a:ext cx="7562088" cy="1051560"/>
          </a:xfrm>
          <a:prstGeom prst="rect">
            <a:avLst/>
          </a:prstGeom>
          <a:solidFill>
            <a:srgbClr val="C6E1C6"/>
          </a:solidFill>
          <a:ln w="12700">
            <a:solidFill>
              <a:srgbClr val="C6E1C6"/>
            </a:solidFill>
            <a:prstDash val="solid"/>
          </a:ln>
        </p:spPr>
        <p:txBody>
          <a:bodyPr/>
          <a:lstStyle/>
          <a:p>
            <a:endParaRPr lang="de-CH"/>
          </a:p>
        </p:txBody>
      </p:sp>
      <p:sp>
        <p:nvSpPr>
          <p:cNvPr id="8" name="Shape 6"/>
          <p:cNvSpPr/>
          <p:nvPr/>
        </p:nvSpPr>
        <p:spPr>
          <a:xfrm>
            <a:off x="2520696" y="4443984"/>
            <a:ext cx="0" cy="722376"/>
          </a:xfrm>
          <a:prstGeom prst="line">
            <a:avLst/>
          </a:prstGeom>
          <a:noFill/>
          <a:ln w="19050">
            <a:solidFill>
              <a:srgbClr val="2E75B6"/>
            </a:solidFill>
            <a:prstDash val="solid"/>
          </a:ln>
        </p:spPr>
        <p:txBody>
          <a:bodyPr/>
          <a:lstStyle/>
          <a:p>
            <a:endParaRPr lang="de-CH"/>
          </a:p>
        </p:txBody>
      </p:sp>
      <p:sp>
        <p:nvSpPr>
          <p:cNvPr id="9" name="Shape 7"/>
          <p:cNvSpPr/>
          <p:nvPr/>
        </p:nvSpPr>
        <p:spPr>
          <a:xfrm>
            <a:off x="5041392" y="4443984"/>
            <a:ext cx="0" cy="722376"/>
          </a:xfrm>
          <a:prstGeom prst="line">
            <a:avLst/>
          </a:prstGeom>
          <a:noFill/>
          <a:ln w="19050">
            <a:solidFill>
              <a:srgbClr val="2E75B6"/>
            </a:solidFill>
            <a:prstDash val="solid"/>
          </a:ln>
        </p:spPr>
        <p:txBody>
          <a:bodyPr/>
          <a:lstStyle/>
          <a:p>
            <a:endParaRPr lang="de-CH"/>
          </a:p>
        </p:txBody>
      </p:sp>
      <p:sp>
        <p:nvSpPr>
          <p:cNvPr id="10" name="Text 8"/>
          <p:cNvSpPr/>
          <p:nvPr/>
        </p:nvSpPr>
        <p:spPr>
          <a:xfrm>
            <a:off x="128016" y="4407408"/>
            <a:ext cx="2264664" cy="795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2E75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 1  ·  15 min</a:t>
            </a:r>
            <a:endParaRPr lang="en-US" sz="11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Still notieren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2648712" y="4407408"/>
            <a:ext cx="2264664" cy="795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2E75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 2  ·  15 min</a:t>
            </a:r>
            <a:endParaRPr lang="en-US" sz="11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Vorstellen &amp; Austauschen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5169408" y="4407408"/>
            <a:ext cx="2264664" cy="795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2E75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 3  ·  10 min</a:t>
            </a:r>
            <a:endParaRPr lang="en-US" sz="11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Konsens festhalten</a:t>
            </a:r>
            <a:endParaRPr lang="en-US" sz="11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E3BEFCB-C25D-54DB-FC92-B53D99EEA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740" y="151775"/>
            <a:ext cx="1076554" cy="12052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562088" cy="1508760"/>
          </a:xfrm>
          <a:prstGeom prst="rect">
            <a:avLst/>
          </a:prstGeom>
          <a:solidFill>
            <a:srgbClr val="1A6B7A"/>
          </a:solidFill>
          <a:ln w="12700">
            <a:solidFill>
              <a:srgbClr val="1A6B7A"/>
            </a:solidFill>
            <a:prstDash val="solid"/>
          </a:ln>
        </p:spPr>
        <p:txBody>
          <a:bodyPr/>
          <a:lstStyle/>
          <a:p>
            <a:endParaRPr lang="de-CH"/>
          </a:p>
        </p:txBody>
      </p:sp>
      <p:sp>
        <p:nvSpPr>
          <p:cNvPr id="3" name="Text 1"/>
          <p:cNvSpPr/>
          <p:nvPr/>
        </p:nvSpPr>
        <p:spPr>
          <a:xfrm>
            <a:off x="292608" y="109728"/>
            <a:ext cx="6976872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Brückenbauer:in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292608" y="841248"/>
            <a:ext cx="697687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«Was verbindet unsere verschiedenen Erfahrungen?»</a:t>
            </a: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0" y="1508760"/>
            <a:ext cx="7562088" cy="2770632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de-CH"/>
          </a:p>
        </p:txBody>
      </p:sp>
      <p:sp>
        <p:nvSpPr>
          <p:cNvPr id="6" name="Text 4"/>
          <p:cNvSpPr/>
          <p:nvPr/>
        </p:nvSpPr>
        <p:spPr>
          <a:xfrm>
            <a:off x="292608" y="1691640"/>
            <a:ext cx="6976872" cy="24963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i="1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Die Brückenbauer:in sucht, was verbindet. Sie hört zu, bevor sie spricht.</a:t>
            </a:r>
            <a:endParaRPr lang="en-US" sz="14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4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1A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 1 · still:</a:t>
            </a:r>
            <a:endParaRPr lang="en-US" sz="1400" dirty="0"/>
          </a:p>
          <a:p>
            <a:pPr marL="0" indent="0" algn="l">
              <a:buNone/>
            </a:pPr>
            <a:r>
              <a:rPr lang="en-US" sz="8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 Eigene Position entwickeln</a:t>
            </a:r>
            <a:r>
              <a:rPr lang="en-US" sz="140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Weder </a:t>
            </a:r>
            <a:r>
              <a:rPr lang="en-US" sz="14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reine Begeisterung noch reiner Vorbehalt – bewusst dazwischen</a:t>
            </a:r>
            <a:endParaRPr lang="en-US" sz="1400" dirty="0"/>
          </a:p>
          <a:p>
            <a:pPr marL="0" indent="0" algn="l">
              <a:buNone/>
            </a:pPr>
            <a:r>
              <a:rPr lang="en-US" sz="7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 Fragen: «Was sehe ich als Chance – was stimmt mich nachdenklich?»</a:t>
            </a:r>
            <a:endParaRPr lang="en-US" sz="1400" dirty="0"/>
          </a:p>
          <a:p>
            <a:pPr marL="0" indent="0" algn="l">
              <a:buNone/>
            </a:pPr>
            <a:r>
              <a:rPr lang="en-US" sz="7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 Offen bleiben: Brücken entstehen erst im Austausch</a:t>
            </a:r>
            <a:endParaRPr lang="en-US" sz="14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4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1A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 2 &amp; 3:</a:t>
            </a:r>
            <a:endParaRPr lang="en-US" sz="1400" dirty="0"/>
          </a:p>
          <a:p>
            <a:pPr marL="0" indent="0" algn="l">
              <a:buNone/>
            </a:pPr>
            <a:r>
              <a:rPr lang="en-US" sz="8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 «Was ich bei euch höre, ist …»</a:t>
            </a:r>
            <a:endParaRPr lang="en-US" sz="1400" dirty="0"/>
          </a:p>
          <a:p>
            <a:pPr marL="0" indent="0" algn="l">
              <a:buNone/>
            </a:pPr>
            <a:r>
              <a:rPr lang="en-US" sz="7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 Anknüpfungspunkte zeigen: «Das klingt ähnlich wie …»</a:t>
            </a:r>
            <a:endParaRPr lang="en-US" sz="1400" dirty="0"/>
          </a:p>
          <a:p>
            <a:pPr marL="0" indent="0" algn="l">
              <a:buNone/>
            </a:pPr>
            <a:r>
              <a:rPr lang="en-US" sz="7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 Verbindung zwischen Vision und Bedenken aufrechterhalten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0" y="4279392"/>
            <a:ext cx="7562088" cy="1051560"/>
          </a:xfrm>
          <a:prstGeom prst="rect">
            <a:avLst/>
          </a:prstGeom>
          <a:solidFill>
            <a:srgbClr val="C6E1C6"/>
          </a:solidFill>
          <a:ln w="12700">
            <a:solidFill>
              <a:srgbClr val="C6E1C6"/>
            </a:solidFill>
            <a:prstDash val="solid"/>
          </a:ln>
        </p:spPr>
        <p:txBody>
          <a:bodyPr/>
          <a:lstStyle/>
          <a:p>
            <a:endParaRPr lang="de-CH"/>
          </a:p>
        </p:txBody>
      </p:sp>
      <p:sp>
        <p:nvSpPr>
          <p:cNvPr id="8" name="Shape 6"/>
          <p:cNvSpPr/>
          <p:nvPr/>
        </p:nvSpPr>
        <p:spPr>
          <a:xfrm>
            <a:off x="2520696" y="4443984"/>
            <a:ext cx="0" cy="722376"/>
          </a:xfrm>
          <a:prstGeom prst="line">
            <a:avLst/>
          </a:prstGeom>
          <a:noFill/>
          <a:ln w="19050">
            <a:solidFill>
              <a:srgbClr val="1A6B7A"/>
            </a:solidFill>
            <a:prstDash val="solid"/>
          </a:ln>
        </p:spPr>
        <p:txBody>
          <a:bodyPr/>
          <a:lstStyle/>
          <a:p>
            <a:endParaRPr lang="de-CH"/>
          </a:p>
        </p:txBody>
      </p:sp>
      <p:sp>
        <p:nvSpPr>
          <p:cNvPr id="9" name="Shape 7"/>
          <p:cNvSpPr/>
          <p:nvPr/>
        </p:nvSpPr>
        <p:spPr>
          <a:xfrm>
            <a:off x="5041392" y="4443984"/>
            <a:ext cx="0" cy="722376"/>
          </a:xfrm>
          <a:prstGeom prst="line">
            <a:avLst/>
          </a:prstGeom>
          <a:noFill/>
          <a:ln w="19050">
            <a:solidFill>
              <a:srgbClr val="1A6B7A"/>
            </a:solidFill>
            <a:prstDash val="solid"/>
          </a:ln>
        </p:spPr>
        <p:txBody>
          <a:bodyPr/>
          <a:lstStyle/>
          <a:p>
            <a:endParaRPr lang="de-CH"/>
          </a:p>
        </p:txBody>
      </p:sp>
      <p:sp>
        <p:nvSpPr>
          <p:cNvPr id="10" name="Text 8"/>
          <p:cNvSpPr/>
          <p:nvPr/>
        </p:nvSpPr>
        <p:spPr>
          <a:xfrm>
            <a:off x="128016" y="4407408"/>
            <a:ext cx="2264664" cy="795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A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 1  ·  15 min</a:t>
            </a:r>
            <a:endParaRPr lang="en-US" sz="12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Still notieren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2648712" y="4407408"/>
            <a:ext cx="2264664" cy="795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A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 2  ·  15 min</a:t>
            </a:r>
            <a:endParaRPr lang="en-US" sz="12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Vorstellen &amp; Austauschen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5169408" y="4407408"/>
            <a:ext cx="2264664" cy="795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A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 3  ·  10 min</a:t>
            </a:r>
            <a:endParaRPr lang="en-US" sz="12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Konsens festhalten</a:t>
            </a:r>
            <a:endParaRPr lang="en-US" sz="12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CA18877-3E97-00E9-DF26-D4EEDCFF6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751" y="119771"/>
            <a:ext cx="1076554" cy="12052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562088" cy="1508760"/>
          </a:xfrm>
          <a:prstGeom prst="rect">
            <a:avLst/>
          </a:prstGeom>
          <a:solidFill>
            <a:srgbClr val="2D5E2D"/>
          </a:solidFill>
          <a:ln w="12700">
            <a:solidFill>
              <a:srgbClr val="2D5E2D"/>
            </a:solidFill>
            <a:prstDash val="solid"/>
          </a:ln>
        </p:spPr>
        <p:txBody>
          <a:bodyPr/>
          <a:lstStyle/>
          <a:p>
            <a:endParaRPr lang="de-CH"/>
          </a:p>
        </p:txBody>
      </p:sp>
      <p:sp>
        <p:nvSpPr>
          <p:cNvPr id="3" name="Text 1"/>
          <p:cNvSpPr/>
          <p:nvPr/>
        </p:nvSpPr>
        <p:spPr>
          <a:xfrm>
            <a:off x="292608" y="109728"/>
            <a:ext cx="6976872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Hüter:in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292608" y="841248"/>
            <a:ext cx="697687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Metarolle – leitet, beobachtet, hält Zeit, schreibt Konsens</a:t>
            </a: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0" y="1508760"/>
            <a:ext cx="7562088" cy="2770632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de-CH"/>
          </a:p>
        </p:txBody>
      </p:sp>
      <p:sp>
        <p:nvSpPr>
          <p:cNvPr id="6" name="Text 4"/>
          <p:cNvSpPr/>
          <p:nvPr/>
        </p:nvSpPr>
        <p:spPr>
          <a:xfrm>
            <a:off x="292608" y="1691640"/>
            <a:ext cx="6976872" cy="24963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b="1" dirty="0">
                <a:solidFill>
                  <a:srgbClr val="2D5E2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 1 · still  (agiert als Brückenbauer:in):</a:t>
            </a:r>
            <a:endParaRPr lang="en-US" sz="1050" dirty="0"/>
          </a:p>
          <a:p>
            <a:pPr marL="0" indent="0" algn="l">
              <a:buNone/>
            </a:pPr>
            <a:r>
              <a:rPr lang="en-US" sz="4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050" dirty="0"/>
          </a:p>
          <a:p>
            <a:pPr marL="0" indent="0" algn="l">
              <a:buNone/>
            </a:pPr>
            <a:r>
              <a:rPr lang="en-US" sz="105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 Eigene Position entwickeln: weder reine Begeisterung noch reiner Vorbehalt – bewusst dazwischen</a:t>
            </a:r>
            <a:endParaRPr lang="en-US" sz="1050" dirty="0"/>
          </a:p>
          <a:p>
            <a:pPr marL="0" indent="0" algn="l">
              <a:buNone/>
            </a:pPr>
            <a:r>
              <a:rPr lang="en-US" sz="3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050" dirty="0"/>
          </a:p>
          <a:p>
            <a:pPr marL="0" indent="0" algn="l">
              <a:buNone/>
            </a:pPr>
            <a:r>
              <a:rPr lang="en-US" sz="105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 Fragen: «Was sehe ich als Chance – was stimmt mich nachdenklich?»</a:t>
            </a:r>
            <a:endParaRPr lang="en-US" sz="1050" dirty="0"/>
          </a:p>
          <a:p>
            <a:pPr marL="0" indent="0" algn="l">
              <a:buNone/>
            </a:pPr>
            <a:r>
              <a:rPr lang="en-US" sz="3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050" dirty="0"/>
          </a:p>
          <a:p>
            <a:pPr marL="0" indent="0" algn="l">
              <a:buNone/>
            </a:pPr>
            <a:r>
              <a:rPr lang="en-US" sz="105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 Offen bleiben: Brücken entstehen erst im Austausch</a:t>
            </a:r>
            <a:endParaRPr lang="en-US" sz="1050" dirty="0"/>
          </a:p>
          <a:p>
            <a:pPr marL="0" indent="0" algn="l">
              <a:buNone/>
            </a:pPr>
            <a:r>
              <a:rPr lang="en-US" sz="7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050" dirty="0"/>
          </a:p>
          <a:p>
            <a:pPr marL="0" indent="0" algn="l">
              <a:buNone/>
            </a:pPr>
            <a:r>
              <a:rPr lang="en-US" sz="1050" b="1" dirty="0">
                <a:solidFill>
                  <a:srgbClr val="2D5E2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 2 · Austausch:</a:t>
            </a:r>
            <a:endParaRPr lang="en-US" sz="1050" dirty="0"/>
          </a:p>
          <a:p>
            <a:pPr marL="0" indent="0" algn="l">
              <a:buNone/>
            </a:pPr>
            <a:r>
              <a:rPr lang="en-US" sz="4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050" dirty="0"/>
          </a:p>
          <a:p>
            <a:pPr marL="0" indent="0" algn="l">
              <a:buNone/>
            </a:pPr>
            <a:r>
              <a:rPr lang="en-US" sz="105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 Zeitrahmen halten, Wort weitergeben, leiten</a:t>
            </a:r>
            <a:endParaRPr lang="en-US" sz="1050" dirty="0"/>
          </a:p>
          <a:p>
            <a:pPr marL="0" indent="0" algn="l">
              <a:buNone/>
            </a:pPr>
            <a:r>
              <a:rPr lang="en-US" sz="3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050" dirty="0"/>
          </a:p>
          <a:p>
            <a:pPr marL="0" indent="0" algn="l">
              <a:buNone/>
            </a:pPr>
            <a:r>
              <a:rPr lang="en-US" sz="105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 Eingreifen durch Fragen: «Was meinst du damit?», «Wie seht ihr das?»</a:t>
            </a:r>
            <a:endParaRPr lang="en-US" sz="1050" dirty="0"/>
          </a:p>
          <a:p>
            <a:pPr marL="0" indent="0" algn="l">
              <a:buNone/>
            </a:pPr>
            <a:r>
              <a:rPr lang="en-US" sz="3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050" dirty="0"/>
          </a:p>
          <a:p>
            <a:pPr marL="0" indent="0" algn="l">
              <a:buNone/>
            </a:pPr>
            <a:r>
              <a:rPr lang="en-US" sz="105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 Verbindungen aufzeigen – nicht inhaltlich bremsen</a:t>
            </a:r>
            <a:endParaRPr lang="en-US" sz="1050" dirty="0"/>
          </a:p>
          <a:p>
            <a:pPr marL="0" indent="0" algn="l">
              <a:buNone/>
            </a:pPr>
            <a:r>
              <a:rPr lang="en-US" sz="7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050" dirty="0"/>
          </a:p>
          <a:p>
            <a:pPr marL="0" indent="0" algn="l">
              <a:buNone/>
            </a:pPr>
            <a:r>
              <a:rPr lang="en-US" sz="1050" b="1" dirty="0">
                <a:solidFill>
                  <a:srgbClr val="2D5E2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 3 · Konsens:</a:t>
            </a:r>
            <a:endParaRPr lang="en-US" sz="1050" dirty="0"/>
          </a:p>
          <a:p>
            <a:pPr marL="0" indent="0" algn="l">
              <a:buNone/>
            </a:pPr>
            <a:r>
              <a:rPr lang="en-US" sz="4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050" dirty="0"/>
          </a:p>
          <a:p>
            <a:pPr marL="0" indent="0" algn="l">
              <a:buNone/>
            </a:pPr>
            <a:r>
              <a:rPr lang="en-US" sz="105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 Konsens in der Mitte des Placemats formulieren: präzise, im Wir-Plural</a:t>
            </a:r>
            <a:endParaRPr lang="en-US" sz="1050" dirty="0"/>
          </a:p>
          <a:p>
            <a:pPr marL="0" indent="0" algn="l">
              <a:buNone/>
            </a:pPr>
            <a:r>
              <a:rPr lang="en-US" sz="3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050" dirty="0"/>
          </a:p>
          <a:p>
            <a:pPr marL="0" indent="0" algn="l">
              <a:buNone/>
            </a:pPr>
            <a:r>
              <a:rPr lang="en-US" sz="105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 Vor dem Schreiben fragen: «Trägt das alle mit?»</a:t>
            </a:r>
            <a:endParaRPr lang="en-US" sz="1050" dirty="0"/>
          </a:p>
        </p:txBody>
      </p:sp>
      <p:sp>
        <p:nvSpPr>
          <p:cNvPr id="7" name="Shape 5"/>
          <p:cNvSpPr/>
          <p:nvPr/>
        </p:nvSpPr>
        <p:spPr>
          <a:xfrm>
            <a:off x="0" y="4279392"/>
            <a:ext cx="7562088" cy="1051560"/>
          </a:xfrm>
          <a:prstGeom prst="rect">
            <a:avLst/>
          </a:prstGeom>
          <a:solidFill>
            <a:srgbClr val="C6E1C6"/>
          </a:solidFill>
          <a:ln w="12700">
            <a:solidFill>
              <a:srgbClr val="C6E1C6"/>
            </a:solidFill>
            <a:prstDash val="solid"/>
          </a:ln>
        </p:spPr>
        <p:txBody>
          <a:bodyPr/>
          <a:lstStyle/>
          <a:p>
            <a:endParaRPr lang="de-CH"/>
          </a:p>
        </p:txBody>
      </p:sp>
      <p:sp>
        <p:nvSpPr>
          <p:cNvPr id="8" name="Shape 6"/>
          <p:cNvSpPr/>
          <p:nvPr/>
        </p:nvSpPr>
        <p:spPr>
          <a:xfrm>
            <a:off x="2520696" y="4443984"/>
            <a:ext cx="0" cy="722376"/>
          </a:xfrm>
          <a:prstGeom prst="line">
            <a:avLst/>
          </a:prstGeom>
          <a:noFill/>
          <a:ln w="19050">
            <a:solidFill>
              <a:srgbClr val="2D5E2D"/>
            </a:solidFill>
            <a:prstDash val="solid"/>
          </a:ln>
        </p:spPr>
        <p:txBody>
          <a:bodyPr/>
          <a:lstStyle/>
          <a:p>
            <a:endParaRPr lang="de-CH"/>
          </a:p>
        </p:txBody>
      </p:sp>
      <p:sp>
        <p:nvSpPr>
          <p:cNvPr id="9" name="Shape 7"/>
          <p:cNvSpPr/>
          <p:nvPr/>
        </p:nvSpPr>
        <p:spPr>
          <a:xfrm>
            <a:off x="5041392" y="4443984"/>
            <a:ext cx="0" cy="722376"/>
          </a:xfrm>
          <a:prstGeom prst="line">
            <a:avLst/>
          </a:prstGeom>
          <a:noFill/>
          <a:ln w="19050">
            <a:solidFill>
              <a:srgbClr val="2D5E2D"/>
            </a:solidFill>
            <a:prstDash val="solid"/>
          </a:ln>
        </p:spPr>
        <p:txBody>
          <a:bodyPr/>
          <a:lstStyle/>
          <a:p>
            <a:endParaRPr lang="de-CH"/>
          </a:p>
        </p:txBody>
      </p:sp>
      <p:sp>
        <p:nvSpPr>
          <p:cNvPr id="10" name="Text 8"/>
          <p:cNvSpPr/>
          <p:nvPr/>
        </p:nvSpPr>
        <p:spPr>
          <a:xfrm>
            <a:off x="128016" y="4407408"/>
            <a:ext cx="2264664" cy="795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D5E2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 1  ·  15 min</a:t>
            </a:r>
            <a:endParaRPr lang="en-US" sz="12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Still notieren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2648712" y="4407408"/>
            <a:ext cx="2264664" cy="795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D5E2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 2  ·  15 min</a:t>
            </a:r>
            <a:endParaRPr lang="en-US" sz="12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Vorstellen &amp; Austauschen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5169408" y="4407408"/>
            <a:ext cx="2264664" cy="795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D5E2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 3  ·  10 min</a:t>
            </a:r>
            <a:endParaRPr lang="en-US" sz="12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Konsens festhalten</a:t>
            </a:r>
            <a:endParaRPr lang="en-US" sz="12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06705DF-642B-9B41-065F-40FBBBFEF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561" y="138959"/>
            <a:ext cx="1076554" cy="12052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Office PowerPoint</Application>
  <PresentationFormat>Benutzerdefiniert</PresentationFormat>
  <Paragraphs>96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6" baseType="lpstr"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Rollenkaertchen_KI_Peer-to-Peer_2026</dc:title>
  <dc:subject>PptxGenJS Presentation</dc:subject>
  <dc:creator>KTSG-BLD-AVS</dc:creator>
  <cp:lastModifiedBy>Gämperle Ralph BLD-AVS-SuU</cp:lastModifiedBy>
  <cp:revision>3</cp:revision>
  <dcterms:created xsi:type="dcterms:W3CDTF">2026-05-20T09:12:55Z</dcterms:created>
  <dcterms:modified xsi:type="dcterms:W3CDTF">2026-06-01T12:32:16Z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9d30b8-e020-4783-b454-ac0e88601419_Enabled">
    <vt:lpwstr>true</vt:lpwstr>
  </property>
  <property fmtid="{D5CDD505-2E9C-101B-9397-08002B2CF9AE}" pid="3" name="MSIP_Label_b29d30b8-e020-4783-b454-ac0e88601419_SetDate">
    <vt:lpwstr>2026-05-20T10:09:32Z</vt:lpwstr>
  </property>
  <property fmtid="{D5CDD505-2E9C-101B-9397-08002B2CF9AE}" pid="4" name="MSIP_Label_b29d30b8-e020-4783-b454-ac0e88601419_Method">
    <vt:lpwstr>Standard</vt:lpwstr>
  </property>
  <property fmtid="{D5CDD505-2E9C-101B-9397-08002B2CF9AE}" pid="5" name="MSIP_Label_b29d30b8-e020-4783-b454-ac0e88601419_Name">
    <vt:lpwstr>Intern</vt:lpwstr>
  </property>
  <property fmtid="{D5CDD505-2E9C-101B-9397-08002B2CF9AE}" pid="6" name="MSIP_Label_b29d30b8-e020-4783-b454-ac0e88601419_SiteId">
    <vt:lpwstr>9cada478-1b84-4f69-a38a-79dfbc4ee5c8</vt:lpwstr>
  </property>
  <property fmtid="{D5CDD505-2E9C-101B-9397-08002B2CF9AE}" pid="7" name="MSIP_Label_b29d30b8-e020-4783-b454-ac0e88601419_ActionId">
    <vt:lpwstr>8485e038-a3c8-460f-aa9b-fe280bbc51bb</vt:lpwstr>
  </property>
  <property fmtid="{D5CDD505-2E9C-101B-9397-08002B2CF9AE}" pid="8" name="MSIP_Label_b29d30b8-e020-4783-b454-ac0e88601419_ContentBits">
    <vt:lpwstr>0</vt:lpwstr>
  </property>
  <property fmtid="{D5CDD505-2E9C-101B-9397-08002B2CF9AE}" pid="9" name="MSIP_Label_b29d30b8-e020-4783-b454-ac0e88601419_Tag">
    <vt:lpwstr>10, 3, 0, 1</vt:lpwstr>
  </property>
</Properties>
</file>